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s/slide1.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fr-FR" sz="4400" spc="-1" strike="noStrike">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05200"/>
            <a:ext cx="8229240" cy="858600"/>
          </a:xfrm>
          <a:prstGeom prst="rect">
            <a:avLst/>
          </a:prstGeom>
        </p:spPr>
        <p:txBody>
          <a:bodyPr lIns="0" rIns="0" tIns="0" bIns="0" anchor="ctr">
            <a:noAutofit/>
          </a:bodyPr>
          <a:p>
            <a:pPr algn="ctr"/>
            <a:r>
              <a:rPr b="0" lang="fr-FR" sz="4400" spc="-1" strike="noStrike">
                <a:latin typeface="Arial"/>
              </a:rPr>
              <a:t>Cliquez pour éditer le format du </a:t>
            </a:r>
            <a:r>
              <a:rPr b="0" lang="fr-FR" sz="4400" spc="-1" strike="noStrike">
                <a:latin typeface="Arial"/>
              </a:rPr>
              <a:t>texte-titre</a:t>
            </a:r>
            <a:endParaRPr b="0" lang="fr-FR" sz="4400" spc="-1" strike="noStrike">
              <a:latin typeface="Arial"/>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normAutofit fontScale="88000"/>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noAutofit/>
          </a:bodyPr>
          <a:p>
            <a:pPr algn="ctr"/>
            <a:r>
              <a:rPr b="0" lang="fr-FR" sz="4400" spc="-1" strike="noStrike">
                <a:latin typeface="Arial"/>
              </a:rPr>
              <a:t>Cliquez pour </a:t>
            </a:r>
            <a:r>
              <a:rPr b="0" lang="fr-FR" sz="4400" spc="-1" strike="noStrike">
                <a:latin typeface="Arial"/>
              </a:rPr>
              <a:t>éditer le </a:t>
            </a:r>
            <a:r>
              <a:rPr b="0" lang="fr-FR" sz="4400" spc="-1" strike="noStrike">
                <a:latin typeface="Arial"/>
              </a:rPr>
              <a:t>format du </a:t>
            </a:r>
            <a:r>
              <a:rPr b="0" lang="fr-FR" sz="4400" spc="-1" strike="noStrike">
                <a:latin typeface="Arial"/>
              </a:rPr>
              <a:t>texte-titre</a:t>
            </a:r>
            <a:endParaRPr b="0" lang="fr-FR" sz="4400" spc="-1" strike="noStrike">
              <a:latin typeface="Arial"/>
            </a:endParaRPr>
          </a:p>
        </p:txBody>
      </p:sp>
      <p:sp>
        <p:nvSpPr>
          <p:cNvPr id="39" name="PlaceHolder 2"/>
          <p:cNvSpPr>
            <a:spLocks noGrp="1"/>
          </p:cNvSpPr>
          <p:nvPr>
            <p:ph type="body"/>
          </p:nvPr>
        </p:nvSpPr>
        <p:spPr>
          <a:xfrm>
            <a:off x="457200" y="1203480"/>
            <a:ext cx="8229240" cy="2982960"/>
          </a:xfrm>
          <a:prstGeom prst="rect">
            <a:avLst/>
          </a:prstGeom>
        </p:spPr>
        <p:txBody>
          <a:bodyPr lIns="0" rIns="0" tIns="0" bIns="0">
            <a:normAutofit fontScale="88000"/>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311760" y="744480"/>
            <a:ext cx="8519040" cy="2051280"/>
          </a:xfrm>
          <a:prstGeom prst="rect">
            <a:avLst/>
          </a:prstGeom>
          <a:noFill/>
          <a:ln>
            <a:noFill/>
          </a:ln>
        </p:spPr>
        <p:style>
          <a:lnRef idx="0"/>
          <a:fillRef idx="0"/>
          <a:effectRef idx="0"/>
          <a:fontRef idx="minor"/>
        </p:style>
        <p:txBody>
          <a:bodyPr lIns="90000" rIns="90000" tIns="91440" bIns="91440" anchor="b">
            <a:noAutofit/>
          </a:bodyPr>
          <a:p>
            <a:pPr algn="ctr">
              <a:lnSpc>
                <a:spcPct val="100000"/>
              </a:lnSpc>
              <a:tabLst>
                <a:tab algn="l" pos="0"/>
              </a:tabLst>
            </a:pPr>
            <a:r>
              <a:rPr b="0" lang="en" sz="5200" spc="-1" strike="noStrike">
                <a:solidFill>
                  <a:srgbClr val="000000"/>
                </a:solidFill>
                <a:latin typeface="Open Sans"/>
                <a:ea typeface="Open Sans"/>
              </a:rPr>
              <a:t>Chapitre 2 </a:t>
            </a:r>
            <a:endParaRPr b="0" lang="fr-FR" sz="5200" spc="-1" strike="noStrike">
              <a:latin typeface="Arial"/>
            </a:endParaRPr>
          </a:p>
        </p:txBody>
      </p:sp>
      <p:sp>
        <p:nvSpPr>
          <p:cNvPr id="77" name="CustomShape 2"/>
          <p:cNvSpPr/>
          <p:nvPr/>
        </p:nvSpPr>
        <p:spPr>
          <a:xfrm>
            <a:off x="311760" y="2834280"/>
            <a:ext cx="8519040" cy="791280"/>
          </a:xfrm>
          <a:prstGeom prst="rect">
            <a:avLst/>
          </a:prstGeom>
          <a:noFill/>
          <a:ln>
            <a:noFill/>
          </a:ln>
        </p:spPr>
        <p:style>
          <a:lnRef idx="0"/>
          <a:fillRef idx="0"/>
          <a:effectRef idx="0"/>
          <a:fontRef idx="minor"/>
        </p:style>
        <p:txBody>
          <a:bodyPr lIns="90000" rIns="90000" tIns="91440" bIns="91440">
            <a:noAutofit/>
          </a:bodyPr>
          <a:p>
            <a:pPr algn="ctr">
              <a:lnSpc>
                <a:spcPct val="100000"/>
              </a:lnSpc>
              <a:tabLst>
                <a:tab algn="l" pos="0"/>
              </a:tabLst>
            </a:pPr>
            <a:r>
              <a:rPr b="0" lang="en" sz="2800" spc="-1" strike="noStrike">
                <a:solidFill>
                  <a:srgbClr val="595959"/>
                </a:solidFill>
                <a:latin typeface="Open Sans"/>
                <a:ea typeface="Open Sans"/>
              </a:rPr>
              <a:t>Alternatives (if)</a:t>
            </a:r>
            <a:endParaRPr b="0" lang="fr-FR" sz="2800" spc="-1" strike="noStrike">
              <a:latin typeface="Arial"/>
            </a:endParaRPr>
          </a:p>
          <a:p>
            <a:pPr algn="ctr">
              <a:lnSpc>
                <a:spcPct val="100000"/>
              </a:lnSpc>
              <a:tabLst>
                <a:tab algn="l" pos="0"/>
              </a:tabLst>
            </a:pPr>
            <a:r>
              <a:rPr b="0" lang="en" sz="2800" spc="-1" strike="noStrike">
                <a:solidFill>
                  <a:srgbClr val="595959"/>
                </a:solidFill>
                <a:latin typeface="Open Sans"/>
                <a:ea typeface="Open Sans"/>
              </a:rPr>
              <a:t>Expressions relationnelles et logiques</a:t>
            </a:r>
            <a:endParaRPr b="0" lang="fr-FR" sz="2800" spc="-1" strike="noStrike">
              <a:latin typeface="Arial"/>
            </a:endParaRPr>
          </a:p>
          <a:p>
            <a:pPr algn="ctr">
              <a:lnSpc>
                <a:spcPct val="100000"/>
              </a:lnSpc>
              <a:tabLst>
                <a:tab algn="l" pos="0"/>
              </a:tabLst>
            </a:pPr>
            <a:r>
              <a:rPr b="0" lang="en" sz="2800" spc="-1" strike="noStrike">
                <a:solidFill>
                  <a:srgbClr val="595959"/>
                </a:solidFill>
                <a:latin typeface="Open Sans"/>
                <a:ea typeface="Open Sans"/>
              </a:rPr>
              <a:t>Partie 1</a:t>
            </a: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Solution 3</a:t>
            </a:r>
            <a:endParaRPr b="0" lang="fr-FR" sz="2800" spc="-1" strike="noStrike">
              <a:latin typeface="Arial"/>
            </a:endParaRPr>
          </a:p>
        </p:txBody>
      </p:sp>
      <p:sp>
        <p:nvSpPr>
          <p:cNvPr id="96" name="CustomShape 2"/>
          <p:cNvSpPr/>
          <p:nvPr/>
        </p:nvSpPr>
        <p:spPr>
          <a:xfrm>
            <a:off x="435600" y="1116000"/>
            <a:ext cx="8395200" cy="364428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1" lang="en" sz="1800" spc="-1" strike="noStrike">
                <a:solidFill>
                  <a:srgbClr val="595959"/>
                </a:solidFill>
                <a:latin typeface="Open Sans"/>
                <a:ea typeface="Open Sans"/>
              </a:rPr>
              <a:t>Forme if seulement, test si jeune</a:t>
            </a:r>
            <a:endParaRPr b="0" lang="fr-FR" sz="1800" spc="-1" strike="noStrike">
              <a:latin typeface="Arial"/>
            </a:endParaRPr>
          </a:p>
          <a:p>
            <a:pPr>
              <a:lnSpc>
                <a:spcPct val="100000"/>
              </a:lnSpc>
              <a:tabLst>
                <a:tab algn="l" pos="0"/>
              </a:tabLst>
            </a:pPr>
            <a:endParaRPr b="0" lang="fr-FR" sz="18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ageClient = int.Parse(Console.ReadLine());</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prixBillet = PrixDeBase;  // 8</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if (ageClient &lt; AgeAdo)</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 </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prixBillet = PrixDeBase - Rabais;  // 3        </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Console.WriteLine(prixBillet);</a:t>
            </a:r>
            <a:endParaRPr b="0" lang="fr-FR" sz="1600" spc="-1" strike="noStrike">
              <a:latin typeface="Arial"/>
            </a:endParaRPr>
          </a:p>
          <a:p>
            <a:pPr>
              <a:lnSpc>
                <a:spcPct val="100000"/>
              </a:lnSpc>
              <a:tabLst>
                <a:tab algn="l" pos="0"/>
              </a:tabLst>
            </a:pPr>
            <a:endParaRPr b="0" lang="fr-FR" sz="1600" spc="-1" strike="noStrike">
              <a:latin typeface="Arial"/>
            </a:endParaRPr>
          </a:p>
          <a:p>
            <a:pPr>
              <a:lnSpc>
                <a:spcPct val="100000"/>
              </a:lnSpc>
              <a:tabLst>
                <a:tab algn="l" pos="0"/>
              </a:tabLst>
            </a:pPr>
            <a:endParaRPr b="0" lang="fr-FR" sz="1600" spc="-1" strike="noStrike">
              <a:latin typeface="Arial"/>
            </a:endParaRPr>
          </a:p>
          <a:p>
            <a:pPr>
              <a:lnSpc>
                <a:spcPct val="100000"/>
              </a:lnSpc>
              <a:tabLst>
                <a:tab algn="l" pos="0"/>
              </a:tabLst>
            </a:pPr>
            <a:endParaRPr b="0" lang="fr-FR" sz="16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Solution 4</a:t>
            </a:r>
            <a:endParaRPr b="0" lang="fr-FR" sz="2800" spc="-1" strike="noStrike">
              <a:latin typeface="Arial"/>
            </a:endParaRPr>
          </a:p>
        </p:txBody>
      </p:sp>
      <p:sp>
        <p:nvSpPr>
          <p:cNvPr id="98" name="CustomShape 2"/>
          <p:cNvSpPr/>
          <p:nvPr/>
        </p:nvSpPr>
        <p:spPr>
          <a:xfrm>
            <a:off x="311760" y="1085400"/>
            <a:ext cx="8519040" cy="358308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1" lang="en" sz="1800" spc="-1" strike="noStrike">
                <a:solidFill>
                  <a:srgbClr val="595959"/>
                </a:solidFill>
                <a:latin typeface="Open Sans"/>
                <a:ea typeface="Open Sans"/>
              </a:rPr>
              <a:t>Forme if seulement, test si vieux</a:t>
            </a:r>
            <a:endParaRPr b="0" lang="fr-FR" sz="1800" spc="-1" strike="noStrike">
              <a:latin typeface="Arial"/>
            </a:endParaRPr>
          </a:p>
          <a:p>
            <a:pPr>
              <a:lnSpc>
                <a:spcPct val="100000"/>
              </a:lnSpc>
              <a:tabLst>
                <a:tab algn="l" pos="0"/>
              </a:tabLst>
            </a:pPr>
            <a:endParaRPr b="0" lang="fr-FR" sz="18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ageClient = int.Parse(Console.ReadLine());</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prixBillet = PrixDeBase - Rabais;</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if (ageClient &gt;= AgeAdo)</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 </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prixBillet = PrixDeBase;</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a:t>
            </a:r>
            <a:endParaRPr b="0" lang="fr-FR" sz="1600" spc="-1" strike="noStrike">
              <a:latin typeface="Arial"/>
            </a:endParaRPr>
          </a:p>
          <a:p>
            <a:pPr>
              <a:lnSpc>
                <a:spcPct val="100000"/>
              </a:lnSpc>
              <a:tabLst>
                <a:tab algn="l" pos="0"/>
              </a:tabLst>
            </a:pPr>
            <a:r>
              <a:rPr b="0" lang="en" sz="1600" spc="-1" strike="noStrike">
                <a:solidFill>
                  <a:srgbClr val="595959"/>
                </a:solidFill>
                <a:latin typeface="Courier New"/>
                <a:ea typeface="Courier New"/>
              </a:rPr>
              <a:t>Console.WriteLine(prixBillet);</a:t>
            </a:r>
            <a:endParaRPr b="0" lang="fr-FR" sz="1600" spc="-1" strike="noStrike">
              <a:latin typeface="Arial"/>
            </a:endParaRPr>
          </a:p>
          <a:p>
            <a:pPr>
              <a:lnSpc>
                <a:spcPct val="100000"/>
              </a:lnSpc>
              <a:tabLst>
                <a:tab algn="l" pos="0"/>
              </a:tabLst>
            </a:pPr>
            <a:endParaRPr b="0" lang="fr-FR"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L’expression relationnelle (une condition)</a:t>
            </a:r>
            <a:endParaRPr b="0" lang="fr-FR" sz="2800" spc="-1" strike="noStrike">
              <a:latin typeface="Arial"/>
            </a:endParaRPr>
          </a:p>
        </p:txBody>
      </p:sp>
      <p:sp>
        <p:nvSpPr>
          <p:cNvPr id="79" name="CustomShape 2"/>
          <p:cNvSpPr/>
          <p:nvPr/>
        </p:nvSpPr>
        <p:spPr>
          <a:xfrm>
            <a:off x="311760" y="1152360"/>
            <a:ext cx="8519040" cy="3414960"/>
          </a:xfrm>
          <a:prstGeom prst="rect">
            <a:avLst/>
          </a:prstGeom>
          <a:noFill/>
          <a:ln>
            <a:noFill/>
          </a:ln>
        </p:spPr>
        <p:style>
          <a:lnRef idx="0"/>
          <a:fillRef idx="0"/>
          <a:effectRef idx="0"/>
          <a:fontRef idx="minor"/>
        </p:style>
        <p:txBody>
          <a:bodyPr lIns="90000" rIns="90000" tIns="91440" bIns="91440">
            <a:noAutofit/>
          </a:bodyPr>
          <a:p>
            <a:pPr marL="457200" indent="-341640">
              <a:lnSpc>
                <a:spcPct val="115000"/>
              </a:lnSpc>
              <a:buClr>
                <a:srgbClr val="595959"/>
              </a:buClr>
              <a:buFont typeface="Open Sans"/>
              <a:buChar char="●"/>
            </a:pPr>
            <a:r>
              <a:rPr b="0" lang="en" sz="1800" spc="-1" strike="noStrike">
                <a:solidFill>
                  <a:srgbClr val="595959"/>
                </a:solidFill>
                <a:latin typeface="Open Sans"/>
                <a:ea typeface="Open Sans"/>
              </a:rPr>
              <a:t>Appartient à la famille des expressions booléennes</a:t>
            </a:r>
            <a:endParaRPr b="0" lang="fr-FR" sz="1800" spc="-1" strike="noStrike">
              <a:latin typeface="Arial"/>
            </a:endParaRPr>
          </a:p>
          <a:p>
            <a:pPr marL="457200" indent="-341640">
              <a:lnSpc>
                <a:spcPct val="115000"/>
              </a:lnSpc>
              <a:buClr>
                <a:srgbClr val="595959"/>
              </a:buClr>
              <a:buFont typeface="Open Sans"/>
              <a:buChar char="●"/>
            </a:pPr>
            <a:r>
              <a:rPr b="0" lang="en" sz="1800" spc="-1" strike="noStrike">
                <a:solidFill>
                  <a:srgbClr val="595959"/>
                </a:solidFill>
                <a:latin typeface="Open Sans"/>
                <a:ea typeface="Open Sans"/>
              </a:rPr>
              <a:t>Est soit vraie ou fausse</a:t>
            </a:r>
            <a:endParaRPr b="0" lang="fr-FR" sz="1800" spc="-1" strike="noStrike">
              <a:latin typeface="Arial"/>
            </a:endParaRPr>
          </a:p>
          <a:p>
            <a:pPr marL="457200" indent="-341640">
              <a:lnSpc>
                <a:spcPct val="115000"/>
              </a:lnSpc>
              <a:buClr>
                <a:srgbClr val="595959"/>
              </a:buClr>
              <a:buFont typeface="Open Sans"/>
              <a:buChar char="●"/>
            </a:pPr>
            <a:r>
              <a:rPr b="0" lang="en" sz="1800" spc="-1" strike="noStrike">
                <a:solidFill>
                  <a:srgbClr val="595959"/>
                </a:solidFill>
                <a:latin typeface="Open Sans"/>
                <a:ea typeface="Open Sans"/>
              </a:rPr>
              <a:t>Permet de représenter une condition </a:t>
            </a:r>
            <a:endParaRPr b="0" lang="fr-FR" sz="1800" spc="-1" strike="noStrike">
              <a:latin typeface="Arial"/>
            </a:endParaRPr>
          </a:p>
          <a:p>
            <a:pPr marL="457200" indent="-341640">
              <a:lnSpc>
                <a:spcPct val="115000"/>
              </a:lnSpc>
              <a:buClr>
                <a:srgbClr val="595959"/>
              </a:buClr>
              <a:buFont typeface="Open Sans"/>
              <a:buChar char="●"/>
            </a:pPr>
            <a:r>
              <a:rPr b="0" lang="en" sz="1800" spc="-1" strike="noStrike">
                <a:solidFill>
                  <a:srgbClr val="595959"/>
                </a:solidFill>
                <a:latin typeface="Open Sans"/>
                <a:ea typeface="Open Sans"/>
              </a:rPr>
              <a:t>Met en relation deux expressions arithmétiques</a:t>
            </a:r>
            <a:br/>
            <a:r>
              <a:rPr b="0" lang="en" sz="1800" spc="-1" strike="noStrike">
                <a:solidFill>
                  <a:srgbClr val="595959"/>
                </a:solidFill>
                <a:latin typeface="Open Sans"/>
                <a:ea typeface="Open Sans"/>
              </a:rPr>
              <a:t>	</a:t>
            </a:r>
            <a:r>
              <a:rPr b="0" lang="en" sz="1600" spc="-1" strike="noStrike">
                <a:solidFill>
                  <a:srgbClr val="595959"/>
                </a:solidFill>
                <a:latin typeface="Courier New"/>
                <a:ea typeface="Courier New"/>
              </a:rPr>
              <a:t>ageClient &gt;= AgeAdulte</a:t>
            </a:r>
            <a:b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dimensionVoiture / 4 == ageDuCapitaine </a:t>
            </a:r>
            <a:b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nbHeures * tauxHoraire &gt;= salaireAnnuel / NbSemainesAnnée</a:t>
            </a:r>
            <a:b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ageClient &lt; AgeRetraite</a:t>
            </a:r>
            <a:endParaRPr b="0" lang="fr-FR" sz="1600" spc="-1" strike="noStrike">
              <a:latin typeface="Arial"/>
            </a:endParaRPr>
          </a:p>
          <a:p>
            <a:pPr>
              <a:lnSpc>
                <a:spcPct val="115000"/>
              </a:lnSpc>
              <a:spcBef>
                <a:spcPts val="1599"/>
              </a:spcBef>
              <a:spcAft>
                <a:spcPts val="1599"/>
              </a:spcAft>
              <a:tabLst>
                <a:tab algn="l" pos="0"/>
              </a:tabLst>
            </a:pPr>
            <a:endParaRPr b="0" lang="fr-FR"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opérateurs relationnels</a:t>
            </a:r>
            <a:endParaRPr b="0" lang="fr-FR" sz="2800" spc="-1" strike="noStrike">
              <a:latin typeface="Arial"/>
            </a:endParaRPr>
          </a:p>
        </p:txBody>
      </p:sp>
      <p:graphicFrame>
        <p:nvGraphicFramePr>
          <p:cNvPr id="81" name="Table 2"/>
          <p:cNvGraphicFramePr/>
          <p:nvPr/>
        </p:nvGraphicFramePr>
        <p:xfrm>
          <a:off x="805680" y="1334520"/>
          <a:ext cx="6853320" cy="3604320"/>
        </p:xfrm>
        <a:graphic>
          <a:graphicData uri="http://schemas.openxmlformats.org/drawingml/2006/table">
            <a:tbl>
              <a:tblPr/>
              <a:tblGrid>
                <a:gridCol w="952200"/>
                <a:gridCol w="1196640"/>
                <a:gridCol w="2151720"/>
                <a:gridCol w="1457640"/>
                <a:gridCol w="1095480"/>
              </a:tblGrid>
              <a:tr h="689400">
                <a:tc>
                  <a:txBody>
                    <a:bodyPr lIns="18720" rIns="18720">
                      <a:noAutofit/>
                    </a:bodyPr>
                    <a:p>
                      <a:pPr algn="ctr">
                        <a:lnSpc>
                          <a:spcPct val="100000"/>
                        </a:lnSpc>
                        <a:tabLst>
                          <a:tab algn="l" pos="0"/>
                        </a:tabLst>
                      </a:pPr>
                      <a:r>
                        <a:rPr b="1" lang="en" sz="2000" spc="-1" strike="noStrike">
                          <a:solidFill>
                            <a:srgbClr val="000000"/>
                          </a:solidFill>
                          <a:latin typeface="Garamond"/>
                          <a:ea typeface="Garamond"/>
                        </a:rPr>
                        <a:t>Priorité</a:t>
                      </a:r>
                      <a:endParaRPr b="0" lang="fr-FR" sz="2000" spc="-1" strike="noStrike">
                        <a:latin typeface="Arial"/>
                      </a:endParaRPr>
                    </a:p>
                  </a:txBody>
                  <a:tcPr marL="18720" marR="18720">
                    <a:lnL w="1872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000" spc="-1" strike="noStrike">
                          <a:solidFill>
                            <a:srgbClr val="000000"/>
                          </a:solidFill>
                          <a:latin typeface="Garamond"/>
                          <a:ea typeface="Garamond"/>
                        </a:rPr>
                        <a:t>Opérateur</a:t>
                      </a:r>
                      <a:endParaRPr b="0" lang="fr-FR" sz="2000" spc="-1" strike="noStrike">
                        <a:latin typeface="Arial"/>
                      </a:endParaRPr>
                    </a:p>
                  </a:txBody>
                  <a:tcPr marL="18720" marR="18720">
                    <a:lnL w="1224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000" spc="-1" strike="noStrike">
                          <a:solidFill>
                            <a:srgbClr val="000000"/>
                          </a:solidFill>
                          <a:latin typeface="Garamond"/>
                          <a:ea typeface="Garamond"/>
                        </a:rPr>
                        <a:t>Description</a:t>
                      </a:r>
                      <a:endParaRPr b="0" lang="fr-FR" sz="2000" spc="-1" strike="noStrike">
                        <a:latin typeface="Arial"/>
                      </a:endParaRPr>
                    </a:p>
                  </a:txBody>
                  <a:tcPr marL="18720" marR="18720">
                    <a:lnL w="1224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000" spc="-1" strike="noStrike">
                          <a:solidFill>
                            <a:srgbClr val="000000"/>
                          </a:solidFill>
                          <a:latin typeface="Garamond"/>
                          <a:ea typeface="Garamond"/>
                        </a:rPr>
                        <a:t>Associativité</a:t>
                      </a:r>
                      <a:endParaRPr b="0" lang="fr-FR" sz="2000" spc="-1" strike="noStrike">
                        <a:latin typeface="Arial"/>
                      </a:endParaRPr>
                    </a:p>
                  </a:txBody>
                  <a:tcPr marL="18720" marR="18720">
                    <a:lnL w="1224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000" spc="-1" strike="noStrike">
                          <a:solidFill>
                            <a:srgbClr val="000000"/>
                          </a:solidFill>
                          <a:latin typeface="Garamond"/>
                          <a:ea typeface="Garamond"/>
                        </a:rPr>
                        <a:t>Catégorie</a:t>
                      </a:r>
                      <a:endParaRPr b="0" lang="fr-FR" sz="2000" spc="-1" strike="noStrike">
                        <a:latin typeface="Arial"/>
                      </a:endParaRPr>
                    </a:p>
                  </a:txBody>
                  <a:tcPr marL="18720" marR="18720">
                    <a:lnL w="12240">
                      <a:solidFill>
                        <a:srgbClr val="000000"/>
                      </a:solidFill>
                    </a:lnL>
                    <a:lnR w="18720">
                      <a:solidFill>
                        <a:srgbClr val="000000"/>
                      </a:solidFill>
                    </a:lnR>
                    <a:lnT w="18720">
                      <a:solidFill>
                        <a:srgbClr val="000000"/>
                      </a:solidFill>
                    </a:lnT>
                    <a:lnB w="12240">
                      <a:solidFill>
                        <a:srgbClr val="000000"/>
                      </a:solidFill>
                    </a:lnB>
                    <a:noFill/>
                  </a:tcPr>
                </a:tc>
              </a:tr>
              <a:tr h="387360">
                <a:tc rowSpan="4">
                  <a:txBody>
                    <a:bodyPr lIns="18720" rIns="18720">
                      <a:noAutofit/>
                    </a:bodyPr>
                    <a:p>
                      <a:pPr algn="ctr">
                        <a:lnSpc>
                          <a:spcPct val="100000"/>
                        </a:lnSpc>
                        <a:tabLst>
                          <a:tab algn="l" pos="0"/>
                        </a:tabLst>
                      </a:pPr>
                      <a:r>
                        <a:rPr b="1" lang="en" sz="3200" spc="-1" strike="noStrike">
                          <a:solidFill>
                            <a:srgbClr val="000000"/>
                          </a:solidFill>
                          <a:latin typeface="Garamond"/>
                          <a:ea typeface="Garamond"/>
                        </a:rPr>
                        <a:t>1</a:t>
                      </a:r>
                      <a:endParaRPr b="0" lang="fr-FR" sz="32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1800" spc="-1" strike="noStrike">
                          <a:solidFill>
                            <a:srgbClr val="000000"/>
                          </a:solidFill>
                          <a:latin typeface="Courier New"/>
                          <a:ea typeface="Courier New"/>
                        </a:rPr>
                        <a:t>&lt;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plus petit que</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rowSpan="4">
                  <a:txBody>
                    <a:bodyPr lIns="18720" rIns="18720">
                      <a:noAutofit/>
                    </a:bodyPr>
                    <a:p>
                      <a:pPr algn="ctr">
                        <a:lnSpc>
                          <a:spcPct val="100000"/>
                        </a:lnSpc>
                        <a:tabLst>
                          <a:tab algn="l" pos="0"/>
                        </a:tabLst>
                      </a:pPr>
                      <a:r>
                        <a:rPr b="0" lang="en" sz="2000" spc="-1" strike="noStrike">
                          <a:solidFill>
                            <a:srgbClr val="000000"/>
                          </a:solidFill>
                          <a:latin typeface="Garamond"/>
                          <a:ea typeface="Garamond"/>
                        </a:rPr>
                        <a:t>Inégalité</a:t>
                      </a:r>
                      <a:endParaRPr b="0" lang="fr-FR" sz="20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87360">
                <a:tc vMerge="1">
                  <a:tcPr marL="90000" marR="90000">
                    <a:solidFill>
                      <a:srgbClr val="729fcf"/>
                    </a:solidFill>
                  </a:tcPr>
                </a:tc>
                <a:tc>
                  <a:txBody>
                    <a:bodyPr lIns="18720" rIns="18720">
                      <a:noAutofit/>
                    </a:bodyPr>
                    <a:p>
                      <a:pPr algn="ctr">
                        <a:lnSpc>
                          <a:spcPct val="100000"/>
                        </a:lnSpc>
                        <a:tabLst>
                          <a:tab algn="l" pos="0"/>
                        </a:tabLst>
                      </a:pPr>
                      <a:r>
                        <a:rPr b="0" lang="en" sz="1800" spc="-1" strike="noStrike">
                          <a:solidFill>
                            <a:srgbClr val="000000"/>
                          </a:solidFill>
                          <a:latin typeface="Courier New"/>
                          <a:ea typeface="Courier New"/>
                        </a:rPr>
                        <a:t>&gt;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plus grand que</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vMerge="1">
                  <a:tcPr marL="90000" marR="90000">
                    <a:solidFill>
                      <a:srgbClr val="729fcf"/>
                    </a:solidFill>
                  </a:tcPr>
                </a:tc>
              </a:tr>
              <a:tr h="682920">
                <a:tc vMerge="1">
                  <a:tcPr marL="90000" marR="90000">
                    <a:solidFill>
                      <a:srgbClr val="729fcf"/>
                    </a:solidFill>
                  </a:tcPr>
                </a:tc>
                <a:tc>
                  <a:txBody>
                    <a:bodyPr lIns="18720" rIns="18720">
                      <a:noAutofit/>
                    </a:bodyPr>
                    <a:p>
                      <a:pPr algn="ctr">
                        <a:lnSpc>
                          <a:spcPct val="100000"/>
                        </a:lnSpc>
                        <a:tabLst>
                          <a:tab algn="l" pos="0"/>
                        </a:tabLst>
                      </a:pPr>
                      <a:r>
                        <a:rPr b="0" lang="en" sz="1800" spc="-1" strike="noStrike">
                          <a:solidFill>
                            <a:srgbClr val="000000"/>
                          </a:solidFill>
                          <a:latin typeface="Courier New"/>
                          <a:ea typeface="Courier New"/>
                        </a:rPr>
                        <a:t>&lt;=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plus petit ou égal à</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vMerge="1">
                  <a:tcPr marL="90000" marR="90000">
                    <a:solidFill>
                      <a:srgbClr val="729fcf"/>
                    </a:solidFill>
                  </a:tcPr>
                </a:tc>
              </a:tr>
              <a:tr h="682920">
                <a:tc vMerge="1">
                  <a:tcPr marL="90000" marR="90000">
                    <a:solidFill>
                      <a:srgbClr val="729fcf"/>
                    </a:solidFill>
                  </a:tcPr>
                </a:tc>
                <a:tc>
                  <a:txBody>
                    <a:bodyPr lIns="18720" rIns="18720">
                      <a:noAutofit/>
                    </a:bodyPr>
                    <a:p>
                      <a:pPr algn="ctr">
                        <a:lnSpc>
                          <a:spcPct val="100000"/>
                        </a:lnSpc>
                        <a:tabLst>
                          <a:tab algn="l" pos="0"/>
                        </a:tabLst>
                      </a:pPr>
                      <a:r>
                        <a:rPr b="0" lang="en" sz="1800" spc="-1" strike="noStrike">
                          <a:solidFill>
                            <a:srgbClr val="000000"/>
                          </a:solidFill>
                          <a:latin typeface="Courier New"/>
                          <a:ea typeface="Courier New"/>
                        </a:rPr>
                        <a:t>&gt;=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plus grand ou égal à</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vMerge="1">
                  <a:tcPr marL="90000" marR="90000">
                    <a:solidFill>
                      <a:srgbClr val="729fcf"/>
                    </a:solidFill>
                  </a:tcPr>
                </a:tc>
              </a:tr>
              <a:tr h="387360">
                <a:tc rowSpan="2">
                  <a:txBody>
                    <a:bodyPr lIns="18720" rIns="18720">
                      <a:noAutofit/>
                    </a:bodyPr>
                    <a:p>
                      <a:pPr algn="ctr">
                        <a:lnSpc>
                          <a:spcPct val="100000"/>
                        </a:lnSpc>
                        <a:tabLst>
                          <a:tab algn="l" pos="0"/>
                        </a:tabLst>
                      </a:pPr>
                      <a:r>
                        <a:rPr b="1" lang="en" sz="3200" spc="-1" strike="noStrike">
                          <a:solidFill>
                            <a:srgbClr val="000000"/>
                          </a:solidFill>
                          <a:latin typeface="Garamond"/>
                          <a:ea typeface="Garamond"/>
                        </a:rPr>
                        <a:t>2</a:t>
                      </a:r>
                      <a:endParaRPr b="0" lang="fr-FR" sz="3200" spc="-1" strike="noStrike">
                        <a:latin typeface="Arial"/>
                      </a:endParaRPr>
                    </a:p>
                  </a:txBody>
                  <a:tcPr marL="18720" marR="18720">
                    <a:lnL w="18720">
                      <a:solidFill>
                        <a:srgbClr val="000000"/>
                      </a:solidFill>
                    </a:lnL>
                    <a:lnR w="12240">
                      <a:solidFill>
                        <a:srgbClr val="000000"/>
                      </a:solidFill>
                    </a:lnR>
                    <a:lnT w="12240">
                      <a:solidFill>
                        <a:srgbClr val="000000"/>
                      </a:solidFill>
                    </a:lnT>
                    <a:lnB w="18720">
                      <a:solidFill>
                        <a:srgbClr val="000000"/>
                      </a:solidFill>
                    </a:lnB>
                    <a:noFill/>
                  </a:tcPr>
                </a:tc>
                <a:tc>
                  <a:txBody>
                    <a:bodyPr lIns="18720" rIns="18720">
                      <a:noAutofit/>
                    </a:bodyPr>
                    <a:p>
                      <a:pPr algn="ctr">
                        <a:lnSpc>
                          <a:spcPct val="100000"/>
                        </a:lnSpc>
                        <a:tabLst>
                          <a:tab algn="l" pos="0"/>
                        </a:tabLst>
                      </a:pPr>
                      <a:r>
                        <a:rPr b="1" lang="en" sz="1800" spc="-1" strike="noStrike">
                          <a:solidFill>
                            <a:srgbClr val="000000"/>
                          </a:solidFill>
                          <a:latin typeface="Courier New"/>
                          <a:ea typeface="Courier New"/>
                        </a:rPr>
                        <a: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égal à </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rowSpan="2">
                  <a:txBody>
                    <a:bodyPr lIns="18720" rIns="18720">
                      <a:noAutofit/>
                    </a:bodyPr>
                    <a:p>
                      <a:pPr algn="ctr">
                        <a:lnSpc>
                          <a:spcPct val="100000"/>
                        </a:lnSpc>
                        <a:tabLst>
                          <a:tab algn="l" pos="0"/>
                        </a:tabLst>
                      </a:pPr>
                      <a:r>
                        <a:rPr b="0" lang="en" sz="2000" spc="-1" strike="noStrike">
                          <a:solidFill>
                            <a:srgbClr val="000000"/>
                          </a:solidFill>
                          <a:latin typeface="Garamond"/>
                          <a:ea typeface="Garamond"/>
                        </a:rPr>
                        <a:t>Égalité</a:t>
                      </a:r>
                      <a:endParaRPr b="0" lang="fr-FR" sz="2000" spc="-1" strike="noStrike">
                        <a:latin typeface="Arial"/>
                      </a:endParaRPr>
                    </a:p>
                  </a:txBody>
                  <a:tcPr marL="18720" marR="18720">
                    <a:lnL w="12240">
                      <a:solidFill>
                        <a:srgbClr val="000000"/>
                      </a:solidFill>
                    </a:lnL>
                    <a:lnR w="18720">
                      <a:solidFill>
                        <a:srgbClr val="000000"/>
                      </a:solidFill>
                    </a:lnR>
                    <a:lnT w="12240">
                      <a:solidFill>
                        <a:srgbClr val="000000"/>
                      </a:solidFill>
                    </a:lnT>
                    <a:lnB w="18720">
                      <a:solidFill>
                        <a:srgbClr val="000000"/>
                      </a:solidFill>
                    </a:lnB>
                    <a:noFill/>
                  </a:tcPr>
                </a:tc>
              </a:tr>
              <a:tr h="387360">
                <a:tc vMerge="1">
                  <a:tcPr marL="90000" marR="90000">
                    <a:solidFill>
                      <a:srgbClr val="729fcf"/>
                    </a:solidFill>
                  </a:tcPr>
                </a:tc>
                <a:tc>
                  <a:txBody>
                    <a:bodyPr lIns="18720" rIns="18720">
                      <a:noAutofit/>
                    </a:bodyPr>
                    <a:p>
                      <a:pPr algn="ctr">
                        <a:lnSpc>
                          <a:spcPct val="100000"/>
                        </a:lnSpc>
                        <a:tabLst>
                          <a:tab algn="l" pos="0"/>
                        </a:tabLst>
                      </a:pPr>
                      <a:r>
                        <a:rPr b="0" lang="en" sz="1800" spc="-1" strike="noStrike">
                          <a:solidFill>
                            <a:srgbClr val="000000"/>
                          </a:solidFill>
                          <a:latin typeface="Courier New"/>
                          <a:ea typeface="Courier New"/>
                        </a:rPr>
                        <a:t>!=</a:t>
                      </a:r>
                      <a:endParaRPr b="0" lang="fr-FR" sz="1800" spc="-1" strike="noStrike">
                        <a:latin typeface="Arial"/>
                      </a:endParaRPr>
                    </a:p>
                  </a:txBody>
                  <a:tcPr marL="18720" marR="18720">
                    <a:lnL w="12240">
                      <a:solidFill>
                        <a:srgbClr val="000000"/>
                      </a:solidFill>
                    </a:lnL>
                    <a:lnR w="12240">
                      <a:solidFill>
                        <a:srgbClr val="000000"/>
                      </a:solidFill>
                    </a:lnR>
                    <a:lnT w="12240">
                      <a:solidFill>
                        <a:srgbClr val="000000"/>
                      </a:solidFill>
                    </a:lnT>
                    <a:lnB w="1872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différent de </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8720">
                      <a:solidFill>
                        <a:srgbClr val="000000"/>
                      </a:solidFill>
                    </a:lnB>
                    <a:noFill/>
                  </a:tcPr>
                </a:tc>
                <a:tc>
                  <a:txBody>
                    <a:bodyPr lIns="18720" rIns="18720">
                      <a:noAutofit/>
                    </a:bodyPr>
                    <a:p>
                      <a:pPr algn="ctr">
                        <a:lnSpc>
                          <a:spcPct val="100000"/>
                        </a:lnSpc>
                        <a:tabLst>
                          <a:tab algn="l" pos="0"/>
                        </a:tabLst>
                      </a:pPr>
                      <a:r>
                        <a:rPr b="0" lang="en" sz="2000" spc="-1" strike="noStrike">
                          <a:solidFill>
                            <a:srgbClr val="000000"/>
                          </a:solidFill>
                          <a:latin typeface="Garamond"/>
                          <a:ea typeface="Garamond"/>
                        </a:rPr>
                        <a:t>➔</a:t>
                      </a:r>
                      <a:endParaRPr b="0" lang="fr-FR" sz="2000" spc="-1" strike="noStrike">
                        <a:latin typeface="Arial"/>
                      </a:endParaRPr>
                    </a:p>
                  </a:txBody>
                  <a:tcPr marL="18720" marR="18720">
                    <a:lnL w="12240">
                      <a:solidFill>
                        <a:srgbClr val="000000"/>
                      </a:solidFill>
                    </a:lnL>
                    <a:lnR w="12240">
                      <a:solidFill>
                        <a:srgbClr val="000000"/>
                      </a:solidFill>
                    </a:lnR>
                    <a:lnT w="12240">
                      <a:solidFill>
                        <a:srgbClr val="000000"/>
                      </a:solidFill>
                    </a:lnT>
                    <a:lnB w="18720">
                      <a:solidFill>
                        <a:srgbClr val="000000"/>
                      </a:solidFill>
                    </a:lnB>
                    <a:noFill/>
                  </a:tcPr>
                </a:tc>
                <a:tc vMerge="1">
                  <a:tcPr marL="90000" marR="90000">
                    <a:solidFill>
                      <a:srgbClr val="729fcf"/>
                    </a:solidFill>
                  </a:tcPr>
                </a:tc>
              </a:tr>
            </a:tbl>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if (alternatives simples)</a:t>
            </a:r>
            <a:endParaRPr b="0" lang="fr-FR" sz="2800" spc="-1" strike="noStrike">
              <a:latin typeface="Arial"/>
            </a:endParaRPr>
          </a:p>
        </p:txBody>
      </p:sp>
      <p:sp>
        <p:nvSpPr>
          <p:cNvPr id="83" name="CustomShape 2"/>
          <p:cNvSpPr/>
          <p:nvPr/>
        </p:nvSpPr>
        <p:spPr>
          <a:xfrm>
            <a:off x="435600" y="1154160"/>
            <a:ext cx="8344440" cy="3521880"/>
          </a:xfrm>
          <a:prstGeom prst="rect">
            <a:avLst/>
          </a:prstGeom>
          <a:noFill/>
          <a:ln>
            <a:noFill/>
          </a:ln>
        </p:spPr>
        <p:style>
          <a:lnRef idx="0"/>
          <a:fillRef idx="0"/>
          <a:effectRef idx="0"/>
          <a:fontRef idx="minor"/>
        </p:style>
        <p:txBody>
          <a:bodyPr lIns="90000" rIns="90000" tIns="91440" bIns="91440">
            <a:noAutofit/>
          </a:bodyPr>
          <a:p>
            <a:pPr marL="457200" indent="-316080">
              <a:lnSpc>
                <a:spcPct val="100000"/>
              </a:lnSpc>
              <a:buClr>
                <a:srgbClr val="000000"/>
              </a:buClr>
              <a:buFont typeface="Open Sans"/>
              <a:buChar char="●"/>
            </a:pPr>
            <a:r>
              <a:rPr b="1" lang="en" sz="1400" spc="-1" strike="noStrike">
                <a:solidFill>
                  <a:srgbClr val="000000"/>
                </a:solidFill>
                <a:latin typeface="Open Sans"/>
                <a:ea typeface="Open Sans"/>
              </a:rPr>
              <a:t>Forme if-else</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if (Condition)</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r>
              <a:rPr b="0" lang="en" sz="1400" spc="-1" strike="noStrike">
                <a:solidFill>
                  <a:srgbClr val="000000"/>
                </a:solidFill>
                <a:latin typeface="Courier New"/>
                <a:ea typeface="Courier New"/>
              </a:rPr>
              <a:t>// Instructions si VRAI</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else</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r>
              <a:rPr b="0" lang="en" sz="1400" spc="-1" strike="noStrike">
                <a:solidFill>
                  <a:srgbClr val="000000"/>
                </a:solidFill>
                <a:latin typeface="Courier New"/>
                <a:ea typeface="Courier New"/>
              </a:rPr>
              <a:t>// Instructions si FAUX</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a:t>
            </a:r>
            <a:endParaRPr b="0" lang="fr-FR" sz="1400" spc="-1" strike="noStrike">
              <a:latin typeface="Arial"/>
            </a:endParaRPr>
          </a:p>
          <a:p>
            <a:pPr marL="457200" indent="-316080">
              <a:lnSpc>
                <a:spcPct val="100000"/>
              </a:lnSpc>
              <a:buClr>
                <a:srgbClr val="000000"/>
              </a:buClr>
              <a:buFont typeface="Open Sans"/>
              <a:buChar char="●"/>
              <a:tabLst>
                <a:tab algn="l" pos="0"/>
              </a:tabLst>
            </a:pPr>
            <a:r>
              <a:rPr b="1" lang="en" sz="1400" spc="-1" strike="noStrike">
                <a:solidFill>
                  <a:srgbClr val="000000"/>
                </a:solidFill>
                <a:latin typeface="Open Sans"/>
                <a:ea typeface="Open Sans"/>
              </a:rPr>
              <a:t>Forme if</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if (Condition)</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a:t>
            </a:r>
            <a:r>
              <a:rPr b="0" lang="en" sz="1400" spc="-1" strike="noStrike">
                <a:solidFill>
                  <a:srgbClr val="000000"/>
                </a:solidFill>
                <a:latin typeface="Courier New"/>
                <a:ea typeface="Courier New"/>
              </a:rPr>
              <a:t>// Instructions si VRAI</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a:t>
            </a:r>
            <a:endParaRPr b="0" lang="fr-FR" sz="1400" spc="-1" strike="noStrike">
              <a:latin typeface="Arial"/>
            </a:endParaRPr>
          </a:p>
          <a:p>
            <a:pPr marL="457200">
              <a:lnSpc>
                <a:spcPct val="100000"/>
              </a:lnSpc>
              <a:tabLst>
                <a:tab algn="l" pos="0"/>
              </a:tabLst>
            </a:pPr>
            <a:r>
              <a:rPr b="0" lang="en" sz="1400" spc="-1" strike="noStrike">
                <a:solidFill>
                  <a:srgbClr val="000000"/>
                </a:solidFill>
                <a:latin typeface="Courier New"/>
                <a:ea typeface="Courier New"/>
              </a:rPr>
              <a:t>// Rien à faire si FAUX!</a:t>
            </a:r>
            <a:endParaRPr b="0" lang="fr-FR" sz="1400" spc="-1" strike="noStrike">
              <a:latin typeface="Arial"/>
            </a:endParaRPr>
          </a:p>
          <a:p>
            <a:pPr marL="457200">
              <a:lnSpc>
                <a:spcPct val="100000"/>
              </a:lnSpc>
              <a:tabLst>
                <a:tab algn="l" pos="0"/>
              </a:tabLst>
            </a:pPr>
            <a:endParaRPr b="0" lang="fr-FR" sz="1400" spc="-1" strike="noStrike">
              <a:latin typeface="Arial"/>
            </a:endParaRPr>
          </a:p>
          <a:p>
            <a:pPr marL="457200">
              <a:lnSpc>
                <a:spcPct val="100000"/>
              </a:lnSpc>
              <a:tabLst>
                <a:tab algn="l" pos="0"/>
              </a:tabLst>
            </a:pP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a:t>
            </a:r>
            <a:endParaRPr b="0" lang="fr-FR" sz="2800" spc="-1" strike="noStrike">
              <a:latin typeface="Arial"/>
            </a:endParaRPr>
          </a:p>
        </p:txBody>
      </p:sp>
      <p:sp>
        <p:nvSpPr>
          <p:cNvPr id="85" name="CustomShape 2"/>
          <p:cNvSpPr/>
          <p:nvPr/>
        </p:nvSpPr>
        <p:spPr>
          <a:xfrm>
            <a:off x="311760" y="1152360"/>
            <a:ext cx="8519040" cy="3414960"/>
          </a:xfrm>
          <a:prstGeom prst="rect">
            <a:avLst/>
          </a:prstGeom>
          <a:noFill/>
          <a:ln>
            <a:noFill/>
          </a:ln>
        </p:spPr>
        <p:style>
          <a:lnRef idx="0"/>
          <a:fillRef idx="0"/>
          <a:effectRef idx="0"/>
          <a:fontRef idx="minor"/>
        </p:style>
        <p:txBody>
          <a:bodyPr lIns="90000" rIns="90000" tIns="91440" bIns="91440">
            <a:noAutofit/>
          </a:bodyPr>
          <a:p>
            <a:pPr marL="457200" indent="-354240">
              <a:lnSpc>
                <a:spcPct val="115000"/>
              </a:lnSpc>
              <a:buClr>
                <a:srgbClr val="595959"/>
              </a:buClr>
              <a:buFont typeface="Open Sans"/>
              <a:buChar char="●"/>
            </a:pPr>
            <a:r>
              <a:rPr b="0" lang="en" sz="2000" spc="-1" strike="noStrike">
                <a:solidFill>
                  <a:srgbClr val="595959"/>
                </a:solidFill>
                <a:latin typeface="Open Sans"/>
                <a:ea typeface="Open Sans"/>
              </a:rPr>
              <a:t>Un de vos clients, un gérant de salles de cinéma, vous demande de lui produire une application qui lui permettra de mieux gérer les rabais offerts aux clients en fonction de leur âge. Un client a droit à un rabais de 3 dollars s’il est âgé de moins de 12 ans. Le prix normal du billet est fixé à 8 dollars.</a:t>
            </a:r>
            <a:endParaRPr b="0" lang="fr-FR"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(suite)</a:t>
            </a:r>
            <a:br/>
            <a:br/>
            <a:endParaRPr b="0" lang="fr-FR" sz="2800" spc="-1" strike="noStrike">
              <a:latin typeface="Arial"/>
            </a:endParaRPr>
          </a:p>
        </p:txBody>
      </p:sp>
      <p:sp>
        <p:nvSpPr>
          <p:cNvPr id="87" name="CustomShape 2"/>
          <p:cNvSpPr/>
          <p:nvPr/>
        </p:nvSpPr>
        <p:spPr>
          <a:xfrm>
            <a:off x="428040" y="1146240"/>
            <a:ext cx="8046000" cy="2971440"/>
          </a:xfrm>
          <a:prstGeom prst="rect">
            <a:avLst/>
          </a:prstGeom>
          <a:noFill/>
          <a:ln>
            <a:noFill/>
          </a:ln>
        </p:spPr>
        <p:style>
          <a:lnRef idx="0"/>
          <a:fillRef idx="0"/>
          <a:effectRef idx="0"/>
          <a:fontRef idx="minor"/>
        </p:style>
        <p:txBody>
          <a:bodyPr lIns="90000" rIns="90000" tIns="91440" bIns="91440">
            <a:noAutofit/>
          </a:bodyPr>
          <a:p>
            <a:pPr marL="457200" indent="-341640">
              <a:lnSpc>
                <a:spcPct val="100000"/>
              </a:lnSpc>
              <a:buClr>
                <a:srgbClr val="000000"/>
              </a:buClr>
              <a:buFont typeface="Open Sans"/>
              <a:buChar char="●"/>
            </a:pPr>
            <a:r>
              <a:rPr b="0" lang="en" sz="1800" spc="-1" strike="noStrike">
                <a:solidFill>
                  <a:srgbClr val="000000"/>
                </a:solidFill>
                <a:latin typeface="Open Sans"/>
                <a:ea typeface="Open Sans"/>
              </a:rPr>
              <a:t>Intrant</a:t>
            </a:r>
            <a:endParaRPr b="0" lang="fr-FR" sz="1800" spc="-1" strike="noStrike">
              <a:latin typeface="Arial"/>
            </a:endParaRPr>
          </a:p>
          <a:p>
            <a:pPr lvl="1" marL="914400" indent="-341640">
              <a:lnSpc>
                <a:spcPct val="100000"/>
              </a:lnSpc>
              <a:buClr>
                <a:srgbClr val="000000"/>
              </a:buClr>
              <a:buFont typeface="Open Sans"/>
              <a:buChar char="○"/>
            </a:pPr>
            <a:r>
              <a:rPr b="0" lang="en" sz="1800" spc="-1" strike="noStrike">
                <a:solidFill>
                  <a:srgbClr val="000000"/>
                </a:solidFill>
                <a:latin typeface="Open Sans"/>
                <a:ea typeface="Open Sans"/>
              </a:rPr>
              <a:t>ageClient</a:t>
            </a:r>
            <a:endParaRPr b="0" lang="fr-FR" sz="1800" spc="-1" strike="noStrike">
              <a:latin typeface="Arial"/>
            </a:endParaRPr>
          </a:p>
          <a:p>
            <a:pPr marL="457200" indent="-341640">
              <a:lnSpc>
                <a:spcPct val="100000"/>
              </a:lnSpc>
              <a:buClr>
                <a:srgbClr val="000000"/>
              </a:buClr>
              <a:buFont typeface="Open Sans"/>
              <a:buChar char="●"/>
            </a:pPr>
            <a:r>
              <a:rPr b="0" lang="en" sz="1800" spc="-1" strike="noStrike">
                <a:solidFill>
                  <a:srgbClr val="000000"/>
                </a:solidFill>
                <a:latin typeface="Open Sans"/>
                <a:ea typeface="Open Sans"/>
              </a:rPr>
              <a:t>Extrant</a:t>
            </a:r>
            <a:endParaRPr b="0" lang="fr-FR" sz="1800" spc="-1" strike="noStrike">
              <a:latin typeface="Arial"/>
            </a:endParaRPr>
          </a:p>
          <a:p>
            <a:pPr lvl="1" marL="914400" indent="-341640">
              <a:lnSpc>
                <a:spcPct val="100000"/>
              </a:lnSpc>
              <a:buClr>
                <a:srgbClr val="000000"/>
              </a:buClr>
              <a:buFont typeface="Open Sans"/>
              <a:buChar char="○"/>
            </a:pPr>
            <a:r>
              <a:rPr b="0" lang="en" sz="1800" spc="-1" strike="noStrike">
                <a:solidFill>
                  <a:srgbClr val="000000"/>
                </a:solidFill>
                <a:latin typeface="Open Sans"/>
                <a:ea typeface="Open Sans"/>
              </a:rPr>
              <a:t>prixBillet</a:t>
            </a:r>
            <a:endParaRPr b="0" lang="fr-FR" sz="1800" spc="-1" strike="noStrike">
              <a:latin typeface="Arial"/>
            </a:endParaRPr>
          </a:p>
          <a:p>
            <a:pPr marL="457200" indent="-341640">
              <a:lnSpc>
                <a:spcPct val="100000"/>
              </a:lnSpc>
              <a:buClr>
                <a:srgbClr val="000000"/>
              </a:buClr>
              <a:buFont typeface="Open Sans"/>
              <a:buChar char="●"/>
            </a:pPr>
            <a:r>
              <a:rPr b="0" lang="en" sz="1800" spc="-1" strike="noStrike">
                <a:solidFill>
                  <a:srgbClr val="000000"/>
                </a:solidFill>
                <a:latin typeface="Open Sans"/>
                <a:ea typeface="Open Sans"/>
              </a:rPr>
              <a:t>Constantes</a:t>
            </a:r>
            <a:r>
              <a:rPr b="0" lang="en" sz="1800" spc="-1" strike="noStrike">
                <a:solidFill>
                  <a:srgbClr val="000000"/>
                </a:solidFill>
                <a:latin typeface="Open Sans"/>
                <a:ea typeface="Open Sans"/>
              </a:rPr>
              <a:t>	</a:t>
            </a:r>
            <a:endParaRPr b="0" lang="fr-FR" sz="1800" spc="-1" strike="noStrike">
              <a:latin typeface="Arial"/>
            </a:endParaRPr>
          </a:p>
          <a:p>
            <a:pPr lvl="1" marL="914400" indent="-341640">
              <a:lnSpc>
                <a:spcPct val="100000"/>
              </a:lnSpc>
              <a:buClr>
                <a:srgbClr val="000000"/>
              </a:buClr>
              <a:buFont typeface="Open Sans"/>
              <a:buChar char="○"/>
            </a:pPr>
            <a:r>
              <a:rPr b="0" lang="en" sz="1800" spc="-1" strike="noStrike">
                <a:solidFill>
                  <a:srgbClr val="000000"/>
                </a:solidFill>
                <a:latin typeface="Open Sans"/>
                <a:ea typeface="Open Sans"/>
              </a:rPr>
              <a:t>PrixDeBase = 8</a:t>
            </a:r>
            <a:endParaRPr b="0" lang="fr-FR" sz="1800" spc="-1" strike="noStrike">
              <a:latin typeface="Arial"/>
            </a:endParaRPr>
          </a:p>
          <a:p>
            <a:pPr lvl="1" marL="914400" indent="-341640">
              <a:lnSpc>
                <a:spcPct val="100000"/>
              </a:lnSpc>
              <a:buClr>
                <a:srgbClr val="000000"/>
              </a:buClr>
              <a:buFont typeface="Open Sans"/>
              <a:buChar char="○"/>
            </a:pPr>
            <a:r>
              <a:rPr b="0" lang="en" sz="1800" spc="-1" strike="noStrike">
                <a:solidFill>
                  <a:srgbClr val="000000"/>
                </a:solidFill>
                <a:latin typeface="Open Sans"/>
                <a:ea typeface="Open Sans"/>
              </a:rPr>
              <a:t>Rabais = 3</a:t>
            </a:r>
            <a:endParaRPr b="0" lang="fr-FR" sz="1800" spc="-1" strike="noStrike">
              <a:latin typeface="Arial"/>
            </a:endParaRPr>
          </a:p>
          <a:p>
            <a:pPr lvl="1" marL="914400" indent="-341640">
              <a:lnSpc>
                <a:spcPct val="100000"/>
              </a:lnSpc>
              <a:buClr>
                <a:srgbClr val="000000"/>
              </a:buClr>
              <a:buFont typeface="Open Sans"/>
              <a:buChar char="○"/>
            </a:pPr>
            <a:r>
              <a:rPr b="0" lang="en" sz="1800" spc="-1" strike="noStrike">
                <a:solidFill>
                  <a:srgbClr val="000000"/>
                </a:solidFill>
                <a:latin typeface="Open Sans"/>
                <a:ea typeface="Open Sans"/>
              </a:rPr>
              <a:t>AgeAdo = 12</a:t>
            </a:r>
            <a:endParaRPr b="0" lang="fr-FR" sz="1800" spc="-1" strike="noStrike">
              <a:latin typeface="Arial"/>
            </a:endParaRPr>
          </a:p>
          <a:p>
            <a:pPr>
              <a:lnSpc>
                <a:spcPct val="100000"/>
              </a:lnSpc>
              <a:tabLst>
                <a:tab algn="l" pos="0"/>
              </a:tabLst>
            </a:pPr>
            <a:endParaRPr b="0" lang="fr-FR" sz="1800" spc="-1" strike="noStrike">
              <a:latin typeface="Arial"/>
            </a:endParaRPr>
          </a:p>
          <a:p>
            <a:pPr>
              <a:lnSpc>
                <a:spcPct val="100000"/>
              </a:lnSpc>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311760" y="964080"/>
            <a:ext cx="8519040" cy="494280"/>
          </a:xfrm>
          <a:prstGeom prst="rect">
            <a:avLst/>
          </a:prstGeom>
          <a:noFill/>
          <a:ln w="9360">
            <a:solidFill>
              <a:srgbClr val="ffffff"/>
            </a:solidFill>
            <a:round/>
          </a:ln>
        </p:spPr>
        <p:style>
          <a:lnRef idx="0"/>
          <a:fillRef idx="0"/>
          <a:effectRef idx="0"/>
          <a:fontRef idx="minor"/>
        </p:style>
        <p:txBody>
          <a:bodyPr lIns="90000" rIns="90000" tIns="91440" bIns="91440">
            <a:noAutofit/>
          </a:bodyPr>
          <a:p>
            <a:pPr marL="457200" indent="-341640">
              <a:lnSpc>
                <a:spcPct val="115000"/>
              </a:lnSpc>
              <a:buClr>
                <a:srgbClr val="595959"/>
              </a:buClr>
              <a:buFont typeface="Open Sans"/>
              <a:buChar char="●"/>
            </a:pPr>
            <a:r>
              <a:rPr b="0" lang="en" sz="1800" spc="-1" strike="noStrike">
                <a:solidFill>
                  <a:srgbClr val="595959"/>
                </a:solidFill>
                <a:latin typeface="Open Sans"/>
                <a:ea typeface="Open Sans"/>
              </a:rPr>
              <a:t>Jeu de tests (incluant cas de base, </a:t>
            </a:r>
            <a:r>
              <a:rPr b="0" lang="en" sz="1800" spc="-1" strike="noStrike">
                <a:solidFill>
                  <a:srgbClr val="595959"/>
                </a:solidFill>
                <a:highlight>
                  <a:srgbClr val="f4cccc"/>
                </a:highlight>
                <a:latin typeface="Open Sans"/>
                <a:ea typeface="Open Sans"/>
              </a:rPr>
              <a:t>cas d’erreur, </a:t>
            </a:r>
            <a:r>
              <a:rPr b="0" lang="en" sz="1800" spc="-1" strike="noStrike">
                <a:solidFill>
                  <a:srgbClr val="595959"/>
                </a:solidFill>
                <a:highlight>
                  <a:srgbClr val="fce5cd"/>
                </a:highlight>
                <a:latin typeface="Open Sans"/>
                <a:ea typeface="Open Sans"/>
              </a:rPr>
              <a:t>cas limites</a:t>
            </a:r>
            <a:r>
              <a:rPr b="0" lang="en" sz="1800" spc="-1" strike="noStrike">
                <a:solidFill>
                  <a:srgbClr val="595959"/>
                </a:solidFill>
                <a:highlight>
                  <a:srgbClr val="ffffff"/>
                </a:highlight>
                <a:latin typeface="Open Sans"/>
                <a:ea typeface="Open Sans"/>
              </a:rPr>
              <a:t> et </a:t>
            </a:r>
            <a:r>
              <a:rPr b="0" lang="en" sz="1800" spc="-1" strike="noStrike">
                <a:solidFill>
                  <a:srgbClr val="595959"/>
                </a:solidFill>
                <a:highlight>
                  <a:srgbClr val="4a86e8"/>
                </a:highlight>
                <a:latin typeface="Open Sans"/>
                <a:ea typeface="Open Sans"/>
              </a:rPr>
              <a:t>cas extrême</a:t>
            </a:r>
            <a:r>
              <a:rPr b="0" lang="en" sz="1800" spc="-1" strike="noStrike">
                <a:solidFill>
                  <a:srgbClr val="595959"/>
                </a:solidFill>
                <a:highlight>
                  <a:srgbClr val="c9daf8"/>
                </a:highlight>
                <a:latin typeface="Open Sans"/>
                <a:ea typeface="Open Sans"/>
              </a:rPr>
              <a:t>)</a:t>
            </a:r>
            <a:endParaRPr b="0" lang="fr-FR" sz="1800" spc="-1" strike="noStrike">
              <a:latin typeface="Arial"/>
            </a:endParaRPr>
          </a:p>
        </p:txBody>
      </p:sp>
      <p:sp>
        <p:nvSpPr>
          <p:cNvPr id="89" name="CustomShape 2"/>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(suite)</a:t>
            </a:r>
            <a:endParaRPr b="0" lang="fr-FR" sz="2800" spc="-1" strike="noStrike">
              <a:latin typeface="Arial"/>
            </a:endParaRPr>
          </a:p>
        </p:txBody>
      </p:sp>
      <p:graphicFrame>
        <p:nvGraphicFramePr>
          <p:cNvPr id="90" name="Table 3"/>
          <p:cNvGraphicFramePr/>
          <p:nvPr/>
        </p:nvGraphicFramePr>
        <p:xfrm>
          <a:off x="1142280" y="1730520"/>
          <a:ext cx="6858360" cy="3286080"/>
        </p:xfrm>
        <a:graphic>
          <a:graphicData uri="http://schemas.openxmlformats.org/drawingml/2006/table">
            <a:tbl>
              <a:tblPr/>
              <a:tblGrid>
                <a:gridCol w="3428640"/>
                <a:gridCol w="3430080"/>
              </a:tblGrid>
              <a:tr h="409680">
                <a:tc>
                  <a:txBody>
                    <a:bodyPr lIns="68400" rIns="68400">
                      <a:noAutofit/>
                    </a:bodyPr>
                    <a:p>
                      <a:pPr algn="ctr">
                        <a:lnSpc>
                          <a:spcPct val="100000"/>
                        </a:lnSpc>
                        <a:tabLst>
                          <a:tab algn="l" pos="0"/>
                        </a:tabLst>
                      </a:pPr>
                      <a:r>
                        <a:rPr b="1" lang="en" sz="2400" spc="-1" strike="noStrike">
                          <a:solidFill>
                            <a:srgbClr val="000000"/>
                          </a:solidFill>
                          <a:latin typeface="Garamond"/>
                          <a:ea typeface="Garamond"/>
                        </a:rPr>
                        <a:t>Intrant(s)</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oAutofit/>
                    </a:bodyPr>
                    <a:p>
                      <a:pPr algn="ctr">
                        <a:lnSpc>
                          <a:spcPct val="100000"/>
                        </a:lnSpc>
                        <a:tabLst>
                          <a:tab algn="l" pos="0"/>
                        </a:tabLst>
                      </a:pPr>
                      <a:r>
                        <a:rPr b="1" lang="en" sz="2400" spc="-1" strike="noStrike">
                          <a:solidFill>
                            <a:srgbClr val="000000"/>
                          </a:solidFill>
                          <a:latin typeface="Garamond"/>
                          <a:ea typeface="Garamond"/>
                        </a:rPr>
                        <a:t>Extrant(s)</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49280">
                <a:tc>
                  <a:txBody>
                    <a:bodyPr lIns="68400" rIns="68400">
                      <a:noAutofit/>
                    </a:bodyPr>
                    <a:p>
                      <a:pPr algn="ctr">
                        <a:lnSpc>
                          <a:spcPct val="100000"/>
                        </a:lnSpc>
                        <a:tabLst>
                          <a:tab algn="l" pos="0"/>
                        </a:tabLst>
                      </a:pPr>
                      <a:r>
                        <a:rPr b="1" lang="en" sz="2400" spc="-1" strike="noStrike">
                          <a:solidFill>
                            <a:srgbClr val="000000"/>
                          </a:solidFill>
                          <a:latin typeface="Garamond"/>
                          <a:ea typeface="Garamond"/>
                        </a:rPr>
                        <a:t>ageClient</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oAutofit/>
                    </a:bodyPr>
                    <a:p>
                      <a:pPr algn="ctr">
                        <a:lnSpc>
                          <a:spcPct val="100000"/>
                        </a:lnSpc>
                        <a:tabLst>
                          <a:tab algn="l" pos="0"/>
                        </a:tabLst>
                      </a:pPr>
                      <a:r>
                        <a:rPr b="1" lang="en" sz="2400" spc="-1" strike="noStrike">
                          <a:solidFill>
                            <a:srgbClr val="000000"/>
                          </a:solidFill>
                          <a:latin typeface="Garamond"/>
                          <a:ea typeface="Garamond"/>
                        </a:rPr>
                        <a:t>prixBillet</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04280">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-5</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4cccc"/>
                    </a:solidFill>
                  </a:tcPr>
                </a:tc>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Erreur</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4cccc"/>
                    </a:solidFill>
                  </a:tcPr>
                </a:tc>
              </a:tr>
              <a:tr h="404280">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2</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5$</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04280">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11</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e5cd"/>
                    </a:solidFill>
                  </a:tcPr>
                </a:tc>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5$</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e5cd"/>
                    </a:solidFill>
                  </a:tcPr>
                </a:tc>
              </a:tr>
              <a:tr h="404280">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12</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e5cd"/>
                    </a:solidFill>
                  </a:tcPr>
                </a:tc>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8$</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e5cd"/>
                    </a:solidFill>
                  </a:tcPr>
                </a:tc>
              </a:tr>
              <a:tr h="404280">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20</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oAutofit/>
                    </a:bodyPr>
                    <a:p>
                      <a:pPr algn="ctr">
                        <a:lnSpc>
                          <a:spcPct val="100000"/>
                        </a:lnSpc>
                        <a:tabLst>
                          <a:tab algn="l" pos="0"/>
                        </a:tabLst>
                      </a:pPr>
                      <a:r>
                        <a:rPr b="0" lang="en" sz="2400" spc="-1" strike="noStrike">
                          <a:solidFill>
                            <a:srgbClr val="000000"/>
                          </a:solidFill>
                          <a:latin typeface="Garamond"/>
                          <a:ea typeface="Garamond"/>
                        </a:rPr>
                        <a:t>8$</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06080">
                <a:tc>
                  <a:txBody>
                    <a:bodyPr lIns="68400" rIns="68400">
                      <a:noAutofit/>
                    </a:bodyPr>
                    <a:p>
                      <a:pPr algn="ctr">
                        <a:lnSpc>
                          <a:spcPct val="100000"/>
                        </a:lnSpc>
                        <a:tabLst>
                          <a:tab algn="l" pos="0"/>
                        </a:tabLst>
                      </a:pPr>
                      <a:r>
                        <a:rPr b="0" lang="en" sz="2400" spc="-1" strike="noStrike">
                          <a:solidFill>
                            <a:srgbClr val="000000"/>
                          </a:solidFill>
                          <a:highlight>
                            <a:srgbClr val="c9daf8"/>
                          </a:highlight>
                          <a:latin typeface="Garamond"/>
                          <a:ea typeface="Garamond"/>
                        </a:rPr>
                        <a:t>101</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5983b0"/>
                    </a:solidFill>
                  </a:tcPr>
                </a:tc>
                <a:tc>
                  <a:txBody>
                    <a:bodyPr lIns="68400" rIns="68400">
                      <a:noAutofit/>
                    </a:bodyPr>
                    <a:p>
                      <a:pPr algn="ctr">
                        <a:lnSpc>
                          <a:spcPct val="100000"/>
                        </a:lnSpc>
                        <a:tabLst>
                          <a:tab algn="l" pos="0"/>
                        </a:tabLst>
                      </a:pPr>
                      <a:r>
                        <a:rPr b="0" lang="en" sz="2400" spc="-1" strike="noStrike">
                          <a:solidFill>
                            <a:srgbClr val="000000"/>
                          </a:solidFill>
                          <a:highlight>
                            <a:srgbClr val="c9daf8"/>
                          </a:highlight>
                          <a:latin typeface="Garamond"/>
                          <a:ea typeface="Garamond"/>
                        </a:rPr>
                        <a:t>8$</a:t>
                      </a:r>
                      <a:endParaRPr b="0" lang="fr-FR"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5983b0"/>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Solution 1</a:t>
            </a:r>
            <a:endParaRPr b="0" lang="fr-FR" sz="2800" spc="-1" strike="noStrike">
              <a:latin typeface="Arial"/>
            </a:endParaRPr>
          </a:p>
        </p:txBody>
      </p:sp>
      <p:sp>
        <p:nvSpPr>
          <p:cNvPr id="92" name="CustomShape 2"/>
          <p:cNvSpPr/>
          <p:nvPr/>
        </p:nvSpPr>
        <p:spPr>
          <a:xfrm>
            <a:off x="311760" y="1144800"/>
            <a:ext cx="8519040" cy="341496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1" lang="en" sz="1800" spc="-1" strike="noStrike">
                <a:solidFill>
                  <a:srgbClr val="595959"/>
                </a:solidFill>
                <a:latin typeface="Open Sans"/>
                <a:ea typeface="Open Sans"/>
              </a:rPr>
              <a:t>Forme if-else</a:t>
            </a:r>
            <a:endParaRPr b="0" lang="fr-FR" sz="1800" spc="-1" strike="noStrike">
              <a:latin typeface="Arial"/>
            </a:endParaRPr>
          </a:p>
          <a:p>
            <a:pPr>
              <a:lnSpc>
                <a:spcPct val="115000"/>
              </a:lnSpc>
              <a:spcBef>
                <a:spcPts val="1599"/>
              </a:spcBef>
              <a:tabLst>
                <a:tab algn="l" pos="0"/>
              </a:tabLst>
            </a:pPr>
            <a:r>
              <a:rPr b="0" lang="en" sz="1600" spc="-1" strike="noStrike">
                <a:solidFill>
                  <a:srgbClr val="595959"/>
                </a:solidFill>
                <a:latin typeface="Courier New"/>
                <a:ea typeface="Courier New"/>
              </a:rPr>
              <a:t>ageClient = int.Parse(Console.ReadLine());</a:t>
            </a:r>
            <a:br/>
            <a:r>
              <a:rPr b="0" lang="en" sz="1600" spc="-1" strike="noStrike">
                <a:solidFill>
                  <a:srgbClr val="595959"/>
                </a:solidFill>
                <a:latin typeface="Courier New"/>
                <a:ea typeface="Courier New"/>
              </a:rPr>
              <a:t>if (ageClient </a:t>
            </a:r>
            <a:r>
              <a:rPr b="1" lang="en" sz="1600" spc="-1" strike="noStrike">
                <a:solidFill>
                  <a:srgbClr val="595959"/>
                </a:solidFill>
                <a:latin typeface="Courier New"/>
                <a:ea typeface="Courier New"/>
              </a:rPr>
              <a:t>&lt;</a:t>
            </a:r>
            <a:r>
              <a:rPr b="0" lang="en" sz="1600" spc="-1" strike="noStrike">
                <a:solidFill>
                  <a:srgbClr val="595959"/>
                </a:solidFill>
                <a:latin typeface="Courier New"/>
                <a:ea typeface="Courier New"/>
              </a:rPr>
              <a:t> AgeAdo)</a:t>
            </a:r>
            <a:br/>
            <a:r>
              <a:rPr b="0" lang="en" sz="1600" spc="-1" strike="noStrike">
                <a:solidFill>
                  <a:srgbClr val="595959"/>
                </a:solidFill>
                <a:latin typeface="Courier New"/>
                <a:ea typeface="Courier New"/>
              </a:rPr>
              <a:t>{ </a:t>
            </a:r>
            <a:br/>
            <a:r>
              <a:rPr b="0" lang="en" sz="1600" spc="-1" strike="noStrike">
                <a:solidFill>
                  <a:srgbClr val="595959"/>
                </a:solidFill>
                <a:latin typeface="Courier New"/>
                <a:ea typeface="Courier New"/>
              </a:rPr>
              <a:t>   prixBillet = PrixDeBase - Rabais;  // 3</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else</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   prixBillet = PrixDeBase; // 8</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Console.WriteLine(prixBillet);</a:t>
            </a:r>
            <a:endParaRPr b="0" lang="fr-FR" sz="1600" spc="-1" strike="noStrike">
              <a:latin typeface="Arial"/>
            </a:endParaRPr>
          </a:p>
          <a:p>
            <a:pPr>
              <a:lnSpc>
                <a:spcPct val="115000"/>
              </a:lnSpc>
              <a:spcBef>
                <a:spcPts val="1599"/>
              </a:spcBef>
              <a:tabLst>
                <a:tab algn="l" pos="0"/>
              </a:tabLst>
            </a:pPr>
            <a:endParaRPr b="0" lang="fr-FR" sz="1600" spc="-1" strike="noStrike">
              <a:latin typeface="Arial"/>
            </a:endParaRPr>
          </a:p>
          <a:p>
            <a:pPr>
              <a:lnSpc>
                <a:spcPct val="115000"/>
              </a:lnSpc>
              <a:spcBef>
                <a:spcPts val="1599"/>
              </a:spcBef>
              <a:spcAft>
                <a:spcPts val="1599"/>
              </a:spcAft>
              <a:tabLst>
                <a:tab algn="l" pos="0"/>
              </a:tabLst>
            </a:pPr>
            <a:endParaRPr b="0" lang="fr-FR"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311760" y="444960"/>
            <a:ext cx="8519040" cy="571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Solution 2</a:t>
            </a:r>
            <a:endParaRPr b="0" lang="fr-FR" sz="2800" spc="-1" strike="noStrike">
              <a:latin typeface="Arial"/>
            </a:endParaRPr>
          </a:p>
        </p:txBody>
      </p:sp>
      <p:sp>
        <p:nvSpPr>
          <p:cNvPr id="94" name="CustomShape 2"/>
          <p:cNvSpPr/>
          <p:nvPr/>
        </p:nvSpPr>
        <p:spPr>
          <a:xfrm>
            <a:off x="311760" y="1131120"/>
            <a:ext cx="8519040" cy="351432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1" lang="en" sz="1800" spc="-1" strike="noStrike">
                <a:solidFill>
                  <a:srgbClr val="595959"/>
                </a:solidFill>
                <a:latin typeface="Open Sans"/>
                <a:ea typeface="Open Sans"/>
              </a:rPr>
              <a:t>Forme if-else, test si vieux</a:t>
            </a:r>
            <a:endParaRPr b="0" lang="fr-FR" sz="1800" spc="-1" strike="noStrike">
              <a:latin typeface="Arial"/>
            </a:endParaRPr>
          </a:p>
          <a:p>
            <a:pPr>
              <a:lnSpc>
                <a:spcPct val="100000"/>
              </a:lnSpc>
              <a:tabLst>
                <a:tab algn="l" pos="0"/>
              </a:tabLst>
            </a:pPr>
            <a:endParaRPr b="0" lang="fr-FR" sz="1800" spc="-1" strike="noStrike">
              <a:latin typeface="Arial"/>
            </a:endParaRPr>
          </a:p>
          <a:p>
            <a:pPr>
              <a:lnSpc>
                <a:spcPct val="115000"/>
              </a:lnSpc>
              <a:tabLst>
                <a:tab algn="l" pos="0"/>
              </a:tabLst>
            </a:pPr>
            <a:r>
              <a:rPr b="0" lang="en" sz="1600" spc="-1" strike="noStrike">
                <a:solidFill>
                  <a:srgbClr val="595959"/>
                </a:solidFill>
                <a:latin typeface="Courier New"/>
                <a:ea typeface="Courier New"/>
              </a:rPr>
              <a:t>ageClient = int.Parse(Console.ReadLine());</a:t>
            </a:r>
            <a:br/>
            <a:r>
              <a:rPr b="0" lang="en" sz="1600" spc="-1" strike="noStrike">
                <a:solidFill>
                  <a:srgbClr val="595959"/>
                </a:solidFill>
                <a:latin typeface="Courier New"/>
                <a:ea typeface="Courier New"/>
              </a:rPr>
              <a:t>if (ageClient </a:t>
            </a:r>
            <a:r>
              <a:rPr b="1" lang="en" sz="1600" spc="-1" strike="noStrike">
                <a:solidFill>
                  <a:srgbClr val="595959"/>
                </a:solidFill>
                <a:latin typeface="Courier New"/>
                <a:ea typeface="Courier New"/>
              </a:rPr>
              <a:t>&gt;=</a:t>
            </a:r>
            <a:r>
              <a:rPr b="0" lang="en" sz="1600" spc="-1" strike="noStrike">
                <a:solidFill>
                  <a:srgbClr val="595959"/>
                </a:solidFill>
                <a:latin typeface="Courier New"/>
                <a:ea typeface="Courier New"/>
              </a:rPr>
              <a:t> AgeAdo)</a:t>
            </a:r>
            <a:br/>
            <a:r>
              <a:rPr b="0" lang="en" sz="1600" spc="-1" strike="noStrike">
                <a:solidFill>
                  <a:srgbClr val="595959"/>
                </a:solidFill>
                <a:latin typeface="Courier New"/>
                <a:ea typeface="Courier New"/>
              </a:rPr>
              <a:t>{ </a:t>
            </a:r>
            <a:br/>
            <a:r>
              <a:rPr b="0" lang="en" sz="1600" spc="-1" strike="noStrike">
                <a:solidFill>
                  <a:srgbClr val="595959"/>
                </a:solidFill>
                <a:latin typeface="Courier New"/>
                <a:ea typeface="Courier New"/>
              </a:rPr>
              <a:t>   prixBillet = PrixDeBase; // 8</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else</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   prixBillet = PrixDeBase - Rabais;  // 3</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Console.WriteLine(prixBillet);</a:t>
            </a:r>
            <a:endParaRPr b="0" lang="fr-FR" sz="1600" spc="-1" strike="noStrike">
              <a:latin typeface="Arial"/>
            </a:endParaRPr>
          </a:p>
          <a:p>
            <a:pPr>
              <a:lnSpc>
                <a:spcPct val="100000"/>
              </a:lnSpc>
              <a:spcBef>
                <a:spcPts val="1599"/>
              </a:spcBef>
              <a:tabLst>
                <a:tab algn="l" pos="0"/>
              </a:tabLst>
            </a:pPr>
            <a:endParaRPr b="0" lang="fr-FR" sz="1600" spc="-1" strike="noStrike">
              <a:latin typeface="Arial"/>
            </a:endParaRPr>
          </a:p>
          <a:p>
            <a:pPr>
              <a:lnSpc>
                <a:spcPct val="100000"/>
              </a:lnSpc>
              <a:tabLst>
                <a:tab algn="l" pos="0"/>
              </a:tabLst>
            </a:pPr>
            <a:endParaRPr b="0" lang="fr-FR"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TotalTime>
  <Application>LibreOffice/6.4.7.2$Linux_X86_64 LibreOffice_project/40$Build-2</Application>
  <Words>687</Words>
  <Paragraphs>146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Rachid Kadouche</dc:creator>
  <dc:description/>
  <dc:language>fr-FR</dc:language>
  <cp:lastModifiedBy/>
  <dcterms:modified xsi:type="dcterms:W3CDTF">2022-02-16T07:52:08Z</dcterms:modified>
  <cp:revision>8</cp:revision>
  <dc:subject/>
  <dc:title>Chapitre 3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15</vt:i4>
  </property>
  <property fmtid="{D5CDD505-2E9C-101B-9397-08002B2CF9AE}" pid="8" name="PresentationFormat">
    <vt:lpwstr>Affichage à l'écran (16:9)</vt:lpwstr>
  </property>
  <property fmtid="{D5CDD505-2E9C-101B-9397-08002B2CF9AE}" pid="9" name="ScaleCrop">
    <vt:bool>0</vt:bool>
  </property>
  <property fmtid="{D5CDD505-2E9C-101B-9397-08002B2CF9AE}" pid="10" name="ShareDoc">
    <vt:bool>0</vt:bool>
  </property>
  <property fmtid="{D5CDD505-2E9C-101B-9397-08002B2CF9AE}" pid="11" name="Slides">
    <vt:i4>15</vt:i4>
  </property>
</Properties>
</file>